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276" r:id="rId16"/>
    <p:sldId id="277" r:id="rId17"/>
    <p:sldId id="297" r:id="rId18"/>
    <p:sldId id="298" r:id="rId19"/>
    <p:sldId id="299" r:id="rId20"/>
    <p:sldId id="301"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6600"/>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42" autoAdjust="0"/>
    <p:restoredTop sz="93634" autoAdjust="0"/>
  </p:normalViewPr>
  <p:slideViewPr>
    <p:cSldViewPr snapToGrid="0">
      <p:cViewPr varScale="1">
        <p:scale>
          <a:sx n="52" d="100"/>
          <a:sy n="52" d="100"/>
        </p:scale>
        <p:origin x="1548" y="90"/>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8/4/2021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16160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18944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8/4/2021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8/4/2021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8/4/2021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8/4/2021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728178"/>
          </a:xfrm>
        </p:spPr>
        <p:txBody>
          <a:bodyPr>
            <a:noAutofit/>
          </a:bodyPr>
          <a:lstStyle/>
          <a:p>
            <a:pPr marL="0" indent="0" algn="just">
              <a:lnSpc>
                <a:spcPct val="150000"/>
              </a:lnSpc>
              <a:spcBef>
                <a:spcPts val="0"/>
              </a:spcBef>
              <a:buNone/>
            </a:pP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Con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lực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tiềm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ẩn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biết</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thôi</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thúc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từ</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sâu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thẳm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nghĩa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thúc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đẩy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thật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mạnh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mẽ</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dẫn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thỏa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đam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mê</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1716688"/>
          </a:xfrm>
          <a:prstGeom prst="rect">
            <a:avLst/>
          </a:prstGeom>
          <a:noFill/>
        </p:spPr>
        <p:txBody>
          <a:bodyPr wrap="square" rtlCol="0">
            <a:spAutoFit/>
          </a:bodyPr>
          <a:lstStyle/>
          <a:p>
            <a:pPr>
              <a:lnSpc>
                <a:spcPct val="150000"/>
              </a:lnSpc>
            </a:pP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Linh hồn của bạn được thỏa mãn khi nói ra sự thật, khó chịu khi phải cố che giấu điều gì</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Khao khát được độc lập về tài chính, công việc an toàn, ngôi nhà riêng</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Được lãnh đạo và mọi người làm theo lời mình nói</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Được bảo vệ lẽ phải và sự công bằng</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Thỏa mãn khi có địa vị, tự do về tài chính, không ngại vất vả</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Thành công về vật chất, tiền bạc sẽ khiến bạn cảm thấy hạnh phúc</a:t>
            </a:r>
            <a:r>
              <a:rPr lang="vi-VN" sz="1200" dirty="0">
                <a:latin typeface="Tahoma" panose="020B0604030504040204" pitchFamily="34" charset="0"/>
                <a:ea typeface="Tahoma" panose="020B0604030504040204" pitchFamily="34" charset="0"/>
                <a:cs typeface="Tahoma" panose="020B0604030504040204" pitchFamily="34" charset="0"/>
              </a:rPr>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8</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728453"/>
          </a:xfrm>
        </p:spPr>
        <p:txBody>
          <a:bodyPr>
            <a:noAutofit/>
          </a:bodyPr>
          <a:lstStyle/>
          <a:p>
            <a:pPr marL="0" indent="0" algn="just">
              <a:lnSpc>
                <a:spcPct val="150000"/>
              </a:lnSpc>
              <a:buNone/>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thể</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hiện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ên</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ngoài" của 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gì</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nghĩ</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đây</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chỉ</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giúp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khảo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đồng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4100806" y="2786351"/>
            <a:ext cx="2875499" cy="6051721"/>
          </a:xfrm>
          <a:prstGeom prst="rect">
            <a:avLst/>
          </a:prstGeom>
        </p:spPr>
        <p:txBody>
          <a:bodyPr wrap="square">
            <a:spAutoFit/>
          </a:bodyPr>
          <a:lstStyle/>
          <a:p>
            <a:pPr algn="just">
              <a:lnSpc>
                <a:spcPct val="150000"/>
              </a:lnSpc>
              <a:spcAft>
                <a:spcPts val="1200"/>
              </a:spcAft>
            </a:pPr>
            <a:r>
              <a:rPr lang="vi-VN" sz="1100" dirty="0">
                <a:solidFill>
                  <a:srgbClr val="000000"/>
                </a:solidFill>
                <a:latin typeface="Tahoma" panose="020B0604030504040204" pitchFamily="34" charset="0"/>
                <a:ea typeface="Tahoma" panose="020B0604030504040204" pitchFamily="34" charset="0"/>
                <a:cs typeface="Tahoma" panose="020B0604030504040204" pitchFamily="34" charset="0"/>
              </a:rPr>
              <a:t>Người có số Nhân cách là 1 luôn toát ra vẻ năng động, hoạt bát và thường khá độc lập trong suy nghĩ cũng như hành động. Số Nhân cách 1 đại diện cho Hành động, Sức mạnh và Quyền lực. Biểu hiện của những người luôn tự vươn tới và phải chiếm lĩnh được đỉnh cao trong lĩnh vực của họ. Đó chính là đặc điểm cơ bản nhận diện được người Nhân cách số 1 này.</a:t>
            </a:r>
            <a:endPar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spcAft>
                <a:spcPts val="1200"/>
              </a:spcAft>
            </a:pPr>
            <a:r>
              <a:rPr lang="vi-VN" sz="1100" dirty="0">
                <a:solidFill>
                  <a:srgbClr val="000000"/>
                </a:solidFill>
                <a:latin typeface="Tahoma" panose="020B0604030504040204" pitchFamily="34" charset="0"/>
                <a:ea typeface="Tahoma" panose="020B0604030504040204" pitchFamily="34" charset="0"/>
                <a:cs typeface="Tahoma" panose="020B0604030504040204" pitchFamily="34" charset="0"/>
              </a:rPr>
              <a:t>Bạn có thể là người lãnh đạo được nhiều người mong muốn, đảm nhiệm trọng trách của tập thể và điều hành công việc khéo léo để hoàn thành mục tiêu. Bạn phải rèn luyện bản thân luôn giữ chữ tín. Năng rèn luyện bạn sẽ rất giỏi ở những lĩnh vực mà bản thân chọn lựa. Cũng bởi vì thế mà bạn thường không thích bị sai bảo. Bạn có cách nhìn riêng, cách tiếp cận riêng và xử lý các vấn đề một cách hoàn toàn chủ động. Tuy nhiên, những lời khuyên của người giỏi luôn chân thành và quý giá, muốn trở thành nhà lãnh đạo sáng suốt, bạn hãy cởi mở để biết lắng nghe chúng.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1</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45" y="2803564"/>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p:spPr>
        <p:txBody>
          <a:bodyPr>
            <a:noAutofit/>
          </a:bodyPr>
          <a:lstStyle/>
          <a:p>
            <a:pPr marL="0" indent="0">
              <a:lnSpc>
                <a:spcPct val="150000"/>
              </a:lnSpc>
              <a:spcBef>
                <a:spcPts val="0"/>
              </a:spcBef>
              <a:buNone/>
            </a:pP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Đường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xảy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Lưu</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rằng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phụ</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vào</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b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không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kiểm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soát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nhưng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chủ</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1993687"/>
          </a:xfrm>
          <a:prstGeom prst="rect">
            <a:avLst/>
          </a:prstGeom>
          <a:noFill/>
        </p:spPr>
        <p:txBody>
          <a:bodyPr wrap="square" rtlCol="0">
            <a:spAutoFit/>
          </a:bodyPr>
          <a:lstStyle/>
          <a:p>
            <a:pPr algn="just">
              <a:lnSpc>
                <a:spcPct val="150000"/>
              </a:lnSpc>
            </a:pP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có chỉ số Thái độ 3  vui vẻ và hóm hỉnh, rất chú trọng tới ngoại hình và cách ăn nói. Sự biểu đạt bên ngoài của bạn khẳng định bạn có khả năng giao tiếp – một nhà ngoại giao bẩm sinh được trời phú, phong cách chỉnh chu trong ăn mặc, sự đối đáp với mọi người và tài nói chuyện khéo léo.</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Bạn luôn là người giỏi lắng nghe, khả năng giao tiếp khôn khéo, tính tình lại hài hước nên hay làm cho mọi người vui vẻ và quý mến một cách tự nhiên. Tuy vậy bạn cần rèn luyên khả năng quản lý cảm xúc cá nhân và tư duy tích cực để luôn dồi dào năng lượng và lòng chân thành giúp bạn chinh phục những nấc thang danh vọng và cuộc sống cân bằng.</a:t>
            </a:r>
            <a:r>
              <a:rPr lang="vi-VN" sz="1200" dirty="0">
                <a:latin typeface="Tahoma" panose="020B0604030504040204" pitchFamily="34" charset="0"/>
                <a:ea typeface="Tahoma" panose="020B0604030504040204" pitchFamily="34" charset="0"/>
                <a:cs typeface="Tahoma" panose="020B0604030504040204" pitchFamily="34" charset="0"/>
              </a:rPr>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2044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1</a:t>
            </a:r>
          </a:p>
        </p:txBody>
      </p:sp>
      <p:pic>
        <p:nvPicPr>
          <p:cNvPr id="11" name="Picture 10" descr="Text, letter&#10;&#10;Description automatically generated">
            <a:extLst>
              <a:ext uri="{FF2B5EF4-FFF2-40B4-BE49-F238E27FC236}">
                <a16:creationId xmlns:a16="http://schemas.microsoft.com/office/drawing/2014/main" id="{5F5F9300-F1D7-4FD3-9E14-926133B82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39" y="2739932"/>
            <a:ext cx="6805388" cy="2604387"/>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929273"/>
            <a:ext cx="6936829" cy="917983"/>
          </a:xfrm>
        </p:spPr>
        <p:txBody>
          <a:bodyPr>
            <a:noAutofit/>
          </a:bodyPr>
          <a:lstStyle/>
          <a:p>
            <a:pPr marL="0" indent="0" algn="just">
              <a:lnSpc>
                <a:spcPct val="150000"/>
              </a:lnSpc>
              <a:buNone/>
            </a:pP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sống</a:t>
            </a: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đó</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lựa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chọn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môi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trường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học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hỏi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rèn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luyện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huy</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ưu</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điểm</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2631490"/>
          </a:xfrm>
          <a:prstGeom prst="rect">
            <a:avLst/>
          </a:prstGeom>
          <a:noFill/>
        </p:spPr>
        <p:txBody>
          <a:bodyPr wrap="square" rtlCol="0">
            <a:spAutoFit/>
          </a:bodyPr>
          <a:lstStyle/>
          <a:p>
            <a:pPr>
              <a:lnSpc>
                <a:spcPct val="150000"/>
              </a:lnSpc>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có số Nhân cách là 1 luôn toát ra vẻ năng động, hoạt bát và thường khá độc lập trong suy nghĩ cũng như hành động. Số Nhân cách 1 đại diện cho Hành động, Sức mạnh và Quyền lực. Biểu hiện của những người luôn tự vươn tới và phải chiếm lĩnh được đỉnh cao trong lĩnh vực của họ. Đó chính là đặc điểm cơ bản nhận diện được người Nhân cách số 1 này.</a:t>
            </a:r>
            <a:b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Bạn có thể là người lãnh đạo được nhiều người mong muốn, đảm nhiệm trọng trách của tập thể và điều hành công việc khéo léo để hoàn thành mục tiêu. Bạn phải rèn luyện bản thân luôn giữ chữ tín. Năng rèn luyện bạn sẽ rất giỏi ở những lĩnh vực mà bản thân chọn lựa. Cũng bởi vì thế mà bạn thường không thích bị sai bảo. Bạn có cách nhìn riêng, cách tiếp cận riêng và xử lý các vấn đề một cách hoàn toàn chủ động. Tuy nhiên, những lời khuyên của người giỏi luôn chân thành và quý giá, muốn trở thành nhà lãnh đạo sáng suốt, bạn hãy cởi mở để biết lắng nghe chúng.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90623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vi-VN" sz="3600" b="1" dirty="0">
                <a:solidFill>
                  <a:srgbClr val="FF6600"/>
                </a:solidFill>
                <a:latin typeface="Tahoma" panose="020B0604030504040204" pitchFamily="34" charset="0"/>
                <a:ea typeface="Tahoma" panose="020B0604030504040204" pitchFamily="34" charset="0"/>
                <a:cs typeface="Tahoma" panose="020B0604030504040204" pitchFamily="34" charset="0"/>
              </a:rPr>
              <a:t>2</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84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341817" y="2468986"/>
            <a:ext cx="4771504" cy="1581267"/>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[1]</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Biết cảm thông và khoan dung hơn</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Không thành kiến, phân biệt</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Học cách tha thứ, mở rộng tầm hiểu biết của mình về người khác và cuộc sống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Tinh thần phụng sự</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27044" y="4269261"/>
            <a:ext cx="4957947" cy="1835182"/>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1100" dirty="0" err="1"/>
              <a:t>Chỉ</a:t>
            </a:r>
            <a:r>
              <a:rPr lang="en-US" sz="1100" dirty="0"/>
              <a:t> </a:t>
            </a:r>
            <a:r>
              <a:rPr lang="en-US" sz="1100" dirty="0" err="1"/>
              <a:t>số</a:t>
            </a:r>
            <a:r>
              <a:rPr lang="en-US" sz="1100" dirty="0"/>
              <a:t> </a:t>
            </a:r>
            <a:r>
              <a:rPr lang="en-US" sz="1100" dirty="0" err="1"/>
              <a:t>rèn</a:t>
            </a:r>
            <a:r>
              <a:rPr lang="en-US" sz="1100" dirty="0"/>
              <a:t> </a:t>
            </a:r>
            <a:r>
              <a:rPr lang="en-US" sz="1100" dirty="0" err="1"/>
              <a:t>luyện</a:t>
            </a:r>
            <a:r>
              <a:rPr lang="en-US" sz="1100" dirty="0"/>
              <a:t> [7] </a:t>
            </a:r>
            <a:r>
              <a:rPr lang="en-US" sz="1100" dirty="0" err="1"/>
              <a:t>cần</a:t>
            </a:r>
            <a:r>
              <a:rPr lang="en-US" sz="1100" dirty="0"/>
              <a:t> </a:t>
            </a:r>
            <a:r>
              <a:rPr lang="en-US" sz="1100" dirty="0" err="1"/>
              <a:t>tập</a:t>
            </a:r>
            <a:r>
              <a:rPr lang="en-US" sz="1100" dirty="0"/>
              <a:t> </a:t>
            </a:r>
            <a:r>
              <a:rPr lang="en-US" sz="1100" dirty="0" err="1"/>
              <a:t>trung</a:t>
            </a:r>
            <a:r>
              <a:rPr lang="en-US" sz="1100" dirty="0"/>
              <a:t> </a:t>
            </a:r>
            <a:r>
              <a:rPr lang="en-US" sz="1100" dirty="0" err="1"/>
              <a:t>những</a:t>
            </a:r>
            <a:r>
              <a:rPr lang="en-US" sz="1100" dirty="0"/>
              <a:t> </a:t>
            </a:r>
            <a:r>
              <a:rPr lang="en-US" sz="1100" dirty="0" err="1"/>
              <a:t>nội</a:t>
            </a:r>
            <a:r>
              <a:rPr lang="en-US" sz="1100" dirty="0"/>
              <a:t> dung:</a:t>
            </a:r>
            <a:br>
              <a:rPr lang="en-US" sz="1100" dirty="0"/>
            </a:br>
            <a:r>
              <a:rPr lang="en-US" sz="1100" dirty="0"/>
              <a:t>- </a:t>
            </a:r>
            <a:r>
              <a:rPr lang="en-US" sz="1100" dirty="0" err="1"/>
              <a:t>Hiểu</a:t>
            </a:r>
            <a:r>
              <a:rPr lang="en-US" sz="1100" dirty="0"/>
              <a:t> </a:t>
            </a:r>
            <a:r>
              <a:rPr lang="en-US" sz="1100" dirty="0" err="1"/>
              <a:t>về</a:t>
            </a:r>
            <a:r>
              <a:rPr lang="en-US" sz="1100" dirty="0"/>
              <a:t> </a:t>
            </a:r>
            <a:r>
              <a:rPr lang="en-US" sz="1100" dirty="0" err="1"/>
              <a:t>giá</a:t>
            </a:r>
            <a:r>
              <a:rPr lang="en-US" sz="1100" dirty="0"/>
              <a:t> </a:t>
            </a:r>
            <a:r>
              <a:rPr lang="en-US" sz="1100" dirty="0" err="1"/>
              <a:t>trị</a:t>
            </a:r>
            <a:r>
              <a:rPr lang="en-US" sz="1100" dirty="0"/>
              <a:t> </a:t>
            </a:r>
            <a:r>
              <a:rPr lang="en-US" sz="1100" dirty="0" err="1"/>
              <a:t>của</a:t>
            </a:r>
            <a:r>
              <a:rPr lang="en-US" sz="1100" dirty="0"/>
              <a:t> </a:t>
            </a:r>
            <a:r>
              <a:rPr lang="en-US" sz="1100" dirty="0" err="1"/>
              <a:t>đồng</a:t>
            </a:r>
            <a:r>
              <a:rPr lang="en-US" sz="1100" dirty="0"/>
              <a:t> </a:t>
            </a:r>
            <a:r>
              <a:rPr lang="en-US" sz="1100" dirty="0" err="1"/>
              <a:t>tiền</a:t>
            </a:r>
            <a:r>
              <a:rPr lang="en-US" sz="1100" dirty="0"/>
              <a:t>, </a:t>
            </a:r>
            <a:r>
              <a:rPr lang="en-US" sz="1100" dirty="0" err="1"/>
              <a:t>vật</a:t>
            </a:r>
            <a:r>
              <a:rPr lang="en-US" sz="1100" dirty="0"/>
              <a:t> </a:t>
            </a:r>
            <a:r>
              <a:rPr lang="en-US" sz="1100" dirty="0" err="1"/>
              <a:t>chất</a:t>
            </a:r>
            <a:br>
              <a:rPr lang="en-US" sz="1100" dirty="0"/>
            </a:br>
            <a:r>
              <a:rPr lang="en-US" sz="1100" dirty="0"/>
              <a:t>- </a:t>
            </a:r>
            <a:r>
              <a:rPr lang="en-US" sz="1100" dirty="0" err="1"/>
              <a:t>Khám</a:t>
            </a:r>
            <a:r>
              <a:rPr lang="en-US" sz="1100" dirty="0"/>
              <a:t> </a:t>
            </a:r>
            <a:r>
              <a:rPr lang="en-US" sz="1100" dirty="0" err="1"/>
              <a:t>phá</a:t>
            </a:r>
            <a:r>
              <a:rPr lang="en-US" sz="1100" dirty="0"/>
              <a:t> </a:t>
            </a:r>
            <a:r>
              <a:rPr lang="en-US" sz="1100" dirty="0" err="1"/>
              <a:t>và</a:t>
            </a:r>
            <a:r>
              <a:rPr lang="en-US" sz="1100" dirty="0"/>
              <a:t> </a:t>
            </a:r>
            <a:r>
              <a:rPr lang="en-US" sz="1100" dirty="0" err="1"/>
              <a:t>thấu</a:t>
            </a:r>
            <a:r>
              <a:rPr lang="en-US" sz="1100" dirty="0"/>
              <a:t> </a:t>
            </a:r>
            <a:r>
              <a:rPr lang="en-US" sz="1100" dirty="0" err="1"/>
              <a:t>hiểu</a:t>
            </a:r>
            <a:r>
              <a:rPr lang="en-US" sz="1100" dirty="0"/>
              <a:t> </a:t>
            </a:r>
            <a:r>
              <a:rPr lang="en-US" sz="1100" dirty="0" err="1"/>
              <a:t>sức</a:t>
            </a:r>
            <a:r>
              <a:rPr lang="en-US" sz="1100" dirty="0"/>
              <a:t> </a:t>
            </a:r>
            <a:r>
              <a:rPr lang="en-US" sz="1100" dirty="0" err="1"/>
              <a:t>mạnh</a:t>
            </a:r>
            <a:r>
              <a:rPr lang="en-US" sz="1100" dirty="0"/>
              <a:t> </a:t>
            </a:r>
            <a:r>
              <a:rPr lang="en-US" sz="1100" dirty="0" err="1"/>
              <a:t>bản</a:t>
            </a:r>
            <a:r>
              <a:rPr lang="en-US" sz="1100" dirty="0"/>
              <a:t> </a:t>
            </a:r>
            <a:r>
              <a:rPr lang="en-US" sz="1100" dirty="0" err="1"/>
              <a:t>thân</a:t>
            </a:r>
            <a:r>
              <a:rPr lang="en-US" sz="1100" dirty="0"/>
              <a:t> </a:t>
            </a:r>
            <a:br>
              <a:rPr lang="en-US" sz="1100" dirty="0"/>
            </a:br>
            <a:r>
              <a:rPr lang="en-US" sz="1100" dirty="0"/>
              <a:t>- </a:t>
            </a:r>
            <a:r>
              <a:rPr lang="en-US" sz="1100" dirty="0" err="1"/>
              <a:t>Bài</a:t>
            </a:r>
            <a:r>
              <a:rPr lang="en-US" sz="1100" dirty="0"/>
              <a:t> </a:t>
            </a:r>
            <a:r>
              <a:rPr lang="en-US" sz="1100" dirty="0" err="1"/>
              <a:t>học</a:t>
            </a:r>
            <a:r>
              <a:rPr lang="en-US" sz="1100" dirty="0"/>
              <a:t> </a:t>
            </a:r>
            <a:r>
              <a:rPr lang="en-US" sz="1100" dirty="0" err="1"/>
              <a:t>này</a:t>
            </a:r>
            <a:r>
              <a:rPr lang="en-US" sz="1100" dirty="0"/>
              <a:t> </a:t>
            </a:r>
            <a:r>
              <a:rPr lang="en-US" sz="1100" dirty="0" err="1"/>
              <a:t>cũng</a:t>
            </a:r>
            <a:r>
              <a:rPr lang="en-US" sz="1100" dirty="0"/>
              <a:t> </a:t>
            </a:r>
            <a:r>
              <a:rPr lang="en-US" sz="1100" dirty="0" err="1"/>
              <a:t>buộc</a:t>
            </a:r>
            <a:r>
              <a:rPr lang="en-US" sz="1100" dirty="0"/>
              <a:t> </a:t>
            </a:r>
            <a:r>
              <a:rPr lang="en-US" sz="1100" dirty="0" err="1"/>
              <a:t>bạn</a:t>
            </a:r>
            <a:r>
              <a:rPr lang="en-US" sz="1100" dirty="0"/>
              <a:t> </a:t>
            </a:r>
            <a:r>
              <a:rPr lang="en-US" sz="1100" dirty="0" err="1"/>
              <a:t>phải</a:t>
            </a:r>
            <a:r>
              <a:rPr lang="en-US" sz="1100" dirty="0"/>
              <a:t> </a:t>
            </a:r>
            <a:r>
              <a:rPr lang="en-US" sz="1100" dirty="0" err="1"/>
              <a:t>hiểu</a:t>
            </a:r>
            <a:r>
              <a:rPr lang="en-US" sz="1100" dirty="0"/>
              <a:t> </a:t>
            </a:r>
            <a:r>
              <a:rPr lang="en-US" sz="1100" dirty="0" err="1"/>
              <a:t>về</a:t>
            </a:r>
            <a:r>
              <a:rPr lang="en-US" sz="1100" dirty="0"/>
              <a:t>  </a:t>
            </a:r>
            <a:r>
              <a:rPr lang="en-US" sz="1100" dirty="0" err="1"/>
              <a:t>tiền</a:t>
            </a:r>
            <a:r>
              <a:rPr lang="en-US" sz="1100" dirty="0"/>
              <a:t> </a:t>
            </a:r>
            <a:r>
              <a:rPr lang="en-US" sz="1100" dirty="0" err="1"/>
              <a:t>bạc</a:t>
            </a:r>
            <a:r>
              <a:rPr lang="en-US" sz="1100" dirty="0"/>
              <a:t>, </a:t>
            </a:r>
            <a:r>
              <a:rPr lang="en-US" sz="1100" dirty="0" err="1"/>
              <a:t>địa</a:t>
            </a:r>
            <a:r>
              <a:rPr lang="en-US" sz="1100" dirty="0"/>
              <a:t> </a:t>
            </a:r>
            <a:r>
              <a:rPr lang="en-US" sz="1100" dirty="0" err="1"/>
              <a:t>vị</a:t>
            </a:r>
            <a:r>
              <a:rPr lang="en-US" sz="1100" dirty="0"/>
              <a:t>, </a:t>
            </a:r>
            <a:r>
              <a:rPr lang="en-US" sz="1100" dirty="0" err="1"/>
              <a:t>quyền</a:t>
            </a:r>
            <a:r>
              <a:rPr lang="en-US" sz="1100" dirty="0"/>
              <a:t> </a:t>
            </a:r>
            <a:r>
              <a:rPr lang="en-US" sz="1100" dirty="0" err="1"/>
              <a:t>thế</a:t>
            </a:r>
            <a:r>
              <a:rPr lang="en-US" sz="1100" dirty="0"/>
              <a:t> </a:t>
            </a:r>
            <a:r>
              <a:rPr lang="en-US" sz="1100" dirty="0" err="1"/>
              <a:t>và</a:t>
            </a:r>
            <a:r>
              <a:rPr lang="en-US" sz="1100" dirty="0"/>
              <a:t> </a:t>
            </a:r>
            <a:r>
              <a:rPr lang="en-US" sz="1100" dirty="0" err="1"/>
              <a:t>uy</a:t>
            </a:r>
            <a:r>
              <a:rPr lang="en-US" sz="1100" dirty="0"/>
              <a:t> </a:t>
            </a:r>
            <a:r>
              <a:rPr lang="en-US" sz="1100" dirty="0" err="1"/>
              <a:t>lực</a:t>
            </a:r>
            <a:br>
              <a:rPr lang="en-US" sz="1100" dirty="0"/>
            </a:br>
            <a:r>
              <a:rPr lang="en-US" sz="1100" dirty="0"/>
              <a:t>- </a:t>
            </a:r>
            <a:r>
              <a:rPr lang="en-US" sz="1100" dirty="0" err="1"/>
              <a:t>Quản</a:t>
            </a:r>
            <a:r>
              <a:rPr lang="en-US" sz="1100" dirty="0"/>
              <a:t> </a:t>
            </a:r>
            <a:r>
              <a:rPr lang="en-US" sz="1100" dirty="0" err="1"/>
              <a:t>lý</a:t>
            </a:r>
            <a:r>
              <a:rPr lang="en-US" sz="1100" dirty="0"/>
              <a:t> </a:t>
            </a:r>
            <a:r>
              <a:rPr lang="en-US" sz="1100" dirty="0" err="1"/>
              <a:t>tài</a:t>
            </a:r>
            <a:r>
              <a:rPr lang="en-US" sz="1100" dirty="0"/>
              <a:t> </a:t>
            </a:r>
            <a:r>
              <a:rPr lang="en-US" sz="1100" dirty="0" err="1"/>
              <a:t>chính</a:t>
            </a:r>
            <a:r>
              <a:rPr lang="en-US" sz="1100" dirty="0"/>
              <a:t>, </a:t>
            </a:r>
            <a:r>
              <a:rPr lang="en-US" sz="1100" dirty="0" err="1"/>
              <a:t>tài</a:t>
            </a:r>
            <a:r>
              <a:rPr lang="en-US" sz="1100" dirty="0"/>
              <a:t> </a:t>
            </a:r>
            <a:r>
              <a:rPr lang="en-US" sz="1100" dirty="0" err="1"/>
              <a:t>sản</a:t>
            </a:r>
            <a:r>
              <a:rPr lang="en-US" sz="1100" dirty="0"/>
              <a:t> </a:t>
            </a:r>
            <a:r>
              <a:rPr lang="en-US" sz="1100" dirty="0" err="1"/>
              <a:t>vật</a:t>
            </a:r>
            <a:r>
              <a:rPr lang="en-US" sz="1100" dirty="0"/>
              <a:t> </a:t>
            </a:r>
            <a:r>
              <a:rPr lang="en-US" sz="1100" dirty="0" err="1"/>
              <a:t>chất</a:t>
            </a:r>
            <a:r>
              <a:rPr lang="en-US" sz="1100" dirty="0"/>
              <a:t> </a:t>
            </a:r>
            <a:r>
              <a:rPr lang="en-US" sz="1100" dirty="0" err="1"/>
              <a:t>của</a:t>
            </a:r>
            <a:r>
              <a:rPr lang="en-US" sz="1100" dirty="0"/>
              <a:t> </a:t>
            </a:r>
            <a:r>
              <a:rPr lang="en-US" sz="1100" dirty="0" err="1"/>
              <a:t>mình</a:t>
            </a:r>
            <a:br>
              <a:rPr lang="en-US" sz="1100" dirty="0"/>
            </a:br>
            <a:r>
              <a:rPr lang="en-US" sz="1100" dirty="0"/>
              <a:t>- </a:t>
            </a:r>
            <a:r>
              <a:rPr lang="en-US" sz="1100" dirty="0" err="1"/>
              <a:t>Trung</a:t>
            </a:r>
            <a:r>
              <a:rPr lang="en-US" sz="1100" dirty="0"/>
              <a:t> </a:t>
            </a:r>
            <a:r>
              <a:rPr lang="en-US" sz="1100" dirty="0" err="1"/>
              <a:t>thực</a:t>
            </a:r>
            <a:r>
              <a:rPr lang="en-US" sz="1100" dirty="0"/>
              <a:t>; </a:t>
            </a:r>
            <a:r>
              <a:rPr lang="en-US" sz="1100" dirty="0" err="1"/>
              <a:t>tự</a:t>
            </a:r>
            <a:r>
              <a:rPr lang="en-US" sz="1100" dirty="0"/>
              <a:t> tin </a:t>
            </a:r>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1581267"/>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9 cần tập trung những nội dung: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Biết cảm thông và khoan dung hơn</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Không thành kiến, phân biệt</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Học cách tha thứ, mở rộng tầm hiểu biết của mình về người khác và cuộc sống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Tinh thần phụng sự</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1581267"/>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9 cần tập trung những nội dung: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Biết cảm thông và khoan dung hơn</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Không thành kiến, phân biệt</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Học cách tha thứ, mở rộng tầm hiểu biết của mình về người khác và cuộc sống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Tinh thần phụng sự</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4783015" y="0"/>
            <a:ext cx="2936221"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Tahoma" panose="020B0604030504040204" pitchFamily="34" charset="0"/>
                <a:ea typeface="Tahoma" panose="020B0604030504040204" pitchFamily="34" charset="0"/>
                <a:cs typeface="Tahoma" panose="020B0604030504040204" pitchFamily="34" charset="0"/>
              </a:rPr>
              <a:t>3, 6, 9, 9</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p:spPr>
      </p:pic>
      <p:sp>
        <p:nvSpPr>
          <p:cNvPr id="18" name="Oval 17">
            <a:extLst>
              <a:ext uri="{FF2B5EF4-FFF2-40B4-BE49-F238E27FC236}">
                <a16:creationId xmlns:a16="http://schemas.microsoft.com/office/drawing/2014/main" id="{D6CE14AE-FECF-4CC3-B359-BE020E295995}"/>
              </a:ext>
            </a:extLst>
          </p:cNvPr>
          <p:cNvSpPr/>
          <p:nvPr/>
        </p:nvSpPr>
        <p:spPr>
          <a:xfrm>
            <a:off x="2081369" y="6180527"/>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[5]</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[30]t</a:t>
            </a:r>
          </a:p>
        </p:txBody>
      </p:sp>
      <p:sp>
        <p:nvSpPr>
          <p:cNvPr id="46" name="Oval 45">
            <a:extLst>
              <a:ext uri="{FF2B5EF4-FFF2-40B4-BE49-F238E27FC236}">
                <a16:creationId xmlns:a16="http://schemas.microsoft.com/office/drawing/2014/main" id="{CD540F70-A6C7-4DBD-A2D0-A263ABD82258}"/>
              </a:ext>
            </a:extLst>
          </p:cNvPr>
          <p:cNvSpPr/>
          <p:nvPr/>
        </p:nvSpPr>
        <p:spPr>
          <a:xfrm>
            <a:off x="4520526" y="618052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[6]</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[39]t</a:t>
            </a:r>
          </a:p>
        </p:txBody>
      </p:sp>
      <p:sp>
        <p:nvSpPr>
          <p:cNvPr id="47" name="Oval 46">
            <a:extLst>
              <a:ext uri="{FF2B5EF4-FFF2-40B4-BE49-F238E27FC236}">
                <a16:creationId xmlns:a16="http://schemas.microsoft.com/office/drawing/2014/main" id="{DAAC9DB8-DF68-4478-A199-D59883B1A3E0}"/>
              </a:ext>
            </a:extLst>
          </p:cNvPr>
          <p:cNvSpPr/>
          <p:nvPr/>
        </p:nvSpPr>
        <p:spPr>
          <a:xfrm>
            <a:off x="3260217" y="415614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11/2</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[47]t</a:t>
            </a:r>
          </a:p>
        </p:txBody>
      </p:sp>
      <p:sp>
        <p:nvSpPr>
          <p:cNvPr id="48" name="Oval 47">
            <a:extLst>
              <a:ext uri="{FF2B5EF4-FFF2-40B4-BE49-F238E27FC236}">
                <a16:creationId xmlns:a16="http://schemas.microsoft.com/office/drawing/2014/main" id="{11FE2447-BCD4-4B67-96BD-74AED47F3BB8}"/>
              </a:ext>
            </a:extLst>
          </p:cNvPr>
          <p:cNvSpPr/>
          <p:nvPr/>
        </p:nvSpPr>
        <p:spPr>
          <a:xfrm>
            <a:off x="3336516" y="2397224"/>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33/6</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[56]t</a:t>
            </a: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43966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48356" y="1364961"/>
              <a:ext cx="2771785" cy="1295150"/>
            </a:xfrm>
            <a:prstGeom prst="rect">
              <a:avLst/>
            </a:prstGeom>
            <a:noFill/>
          </p:spPr>
          <p:txBody>
            <a:bodyPr wrap="square" rtlCol="0">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22/4</a:t>
              </a:r>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[22/4]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4567404"/>
          </a:xfrm>
          <a:prstGeom prst="rect">
            <a:avLst/>
          </a:prstGeom>
          <a:noFill/>
        </p:spPr>
        <p:txBody>
          <a:bodyPr wrap="square" numCol="1" spcCol="365760" rtlCol="0">
            <a:spAutoFit/>
          </a:bodyPr>
          <a:lstStyle/>
          <a:p>
            <a:pPr>
              <a:lnSpc>
                <a:spcPct val="140000"/>
              </a:lnSpc>
            </a:pPr>
            <a:r>
              <a:rPr lang="vi-VN" sz="1100" b="0" i="0" u="none" strike="noStrike" dirty="0">
                <a:solidFill>
                  <a:srgbClr val="000000"/>
                </a:solidFill>
                <a:effectLst/>
                <a:latin typeface="Tahoma" panose="020B0604030504040204" pitchFamily="34" charset="0"/>
              </a:rPr>
              <a:t>Có tính thực tế mãnh liệt. Đây là giai đoạn thể hiện cá nhân cao, sống rất độc lập. Nếu như sự tiến hóa tâm linh họ càng cao thì khi xuất hiện sẽ là giai đoạn giúp cho Con số Thống trị và tính cách trong Biểu đồ ngày sinh thể hiện rõ nét.</a:t>
            </a:r>
            <a:br>
              <a:rPr lang="vi-VN" sz="1100" b="0" i="0" u="none" strike="noStrike" dirty="0">
                <a:solidFill>
                  <a:srgbClr val="000000"/>
                </a:solidFill>
                <a:effectLst/>
                <a:latin typeface="Tahoma" panose="020B0604030504040204" pitchFamily="34" charset="0"/>
              </a:rPr>
            </a:b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Con số này chỉ được nhìn thấy ở đỉnh cao thứ nhất và thứ hai trong mô hình Kim Tự Tháp, sang đỉnh thứ 3 và thứ 4 nó sẽ được thể hiện là số 10. Số 1 là con số vô cùng thực tế, nó báo hiệu giai đoạn của những nỗ lực cá nhân cũng như sự biểu đạt cá nhân. Nó cho thấy sự tách rời khỏi những mối liên hệ mà ở đó có sự thiếu hòa hợp, cản trở quá trình phát triển của chúng ta, chẳng hạn như một cuộc sống hôn nhân kém hạnh phúc, một mối quan hệ làm ăn buôn bán không hiệu quả hoặc những mối quan hệ rối rắm đã làm vướng chân chúng ta nhiều năm.</a:t>
            </a:r>
            <a:br>
              <a:rPr lang="vi-VN" sz="1100" b="0" i="0" u="none" strike="noStrike" dirty="0">
                <a:solidFill>
                  <a:srgbClr val="000000"/>
                </a:solidFill>
                <a:effectLst/>
                <a:latin typeface="Tahoma" panose="020B0604030504040204" pitchFamily="34" charset="0"/>
              </a:rPr>
            </a:b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Từ giai đoạn này trở đi, những mối quan hệ khiến bạn tổn thương mà bạn muốn chấm dứt mãi mà chưa thể chấm dứt thì đến giai đoạn này sẽ được chấm dứt, một số mối quan hệ mà trước đây các bán cố gắng muốn giữ nguyên thì đến giai đoạn này nó sẽ được chuyển sang một trạng thái mới, dễ chịu hơn.</a:t>
            </a:r>
            <a:br>
              <a:rPr lang="vi-VN" sz="1100" b="0" i="0" u="none" strike="noStrike" dirty="0">
                <a:solidFill>
                  <a:srgbClr val="000000"/>
                </a:solidFill>
                <a:effectLst/>
                <a:latin typeface="Tahoma" panose="020B0604030504040204" pitchFamily="34" charset="0"/>
              </a:rPr>
            </a:b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Nếu họ càng già dặn về mặt tâm hồn thì từ thời điểm này về sau họ càng thể hiện rõ khí chất cá nhân hơn. Hướng hoạt động của họ thường gắn chặt với những gì được thể hiện qua Con số Thống trị và cả sức mạnh của những con số trên Biểu đồ ngày sinh, cũng như những tác động liên đới đến những Mũi tên có mặt và vắng mặt thể hiện trên Biểu đồ ngày sinh.</a:t>
            </a:r>
            <a:r>
              <a:rPr lang="vi-VN" sz="1100" dirty="0"/>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[5]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5232779"/>
          </a:xfrm>
          <a:prstGeom prst="rect">
            <a:avLst/>
          </a:prstGeom>
          <a:noFill/>
        </p:spPr>
        <p:txBody>
          <a:bodyPr wrap="square" numCol="1" spcCol="365760" rtlCol="0">
            <a:spAutoFit/>
          </a:bodyPr>
          <a:lstStyle/>
          <a:p>
            <a:pPr>
              <a:lnSpc>
                <a:spcPct val="140000"/>
              </a:lnSpc>
            </a:pPr>
            <a:r>
              <a:rPr lang="vi-VN" sz="1200" b="0" i="0" u="none" strike="noStrike" dirty="0">
                <a:solidFill>
                  <a:srgbClr val="000000"/>
                </a:solidFill>
                <a:effectLst/>
                <a:latin typeface="Tahoma" panose="020B0604030504040204" pitchFamily="34" charset="0"/>
              </a:rPr>
              <a:t>Có tính thực tế mãnh liệt. Đây là giai đoạn thể hiện cá nhân cao, sống rất độc lập. Nếu như sự tiến hóa tâm linh họ càng cao thì khi xuất hiện sẽ là giai đoạn giúp cho Con số Thống trị và tính cách trong Biểu đồ ngày sinh thể hiện rõ nét.</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Con số này chỉ được nhìn thấy ở đỉnh cao thứ nhất và thứ hai trong mô hình Kim Tự Tháp, sang đỉnh thứ 3 và thứ 4 nó sẽ được thể hiện là số 10. Số 1 là con số vô cùng thực tế, nó báo hiệu giai đoạn của những nỗ lực cá nhân cũng như sự biểu đạt cá nhân. Nó cho thấy sự tách rời khỏi những mối liên hệ mà ở đó có sự thiếu hòa hợp, cản trở quá trình phát triển của chúng ta, chẳng hạn như một cuộc sống hôn nhân kém hạnh phúc, một mối quan hệ làm ăn buôn bán không hiệu quả hoặc những mối quan hệ rối rắm đã làm vướng chân chúng ta nhiều năm.</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Từ giai đoạn này trở đi, những mối quan hệ khiến bạn tổn thương mà bạn muốn chấm dứt mãi mà chưa thể chấm dứt thì đến giai đoạn này sẽ được chấm dứt, một số mối quan hệ mà trước đây các bán cố gắng muốn giữ nguyên thì đến giai đoạn này nó sẽ được chuyển sang một trạng thái mới, dễ chịu hơn.</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Nếu họ càng già dặn về mặt tâm hồn thì từ thời điểm này về sau họ càng thể hiện rõ khí chất cá nhân hơn. Hướng hoạt động của họ thường gắn chặt với những gì được thể hiện qua Con số Thống trị và cả sức mạnh của những con số trên Biểu đồ ngày sinh, cũng như những tác động liên đới đến những Mũi tên có mặt và vắng mặt thể hiện trên Biểu đồ ngày sinh.</a:t>
            </a:r>
            <a:r>
              <a:rPr lang="vi-VN" sz="1200" dirty="0"/>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0"/>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164223-67EE-48CB-BD55-2B84677991D3}"/>
                </a:ext>
              </a:extLst>
            </p:cNvPr>
            <p:cNvSpPr txBox="1"/>
            <p:nvPr/>
          </p:nvSpPr>
          <p:spPr>
            <a:xfrm>
              <a:off x="2613746" y="3253940"/>
              <a:ext cx="2335358" cy="1038041"/>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gr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[5]</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6008376"/>
          </a:xfrm>
          <a:prstGeom prst="rect">
            <a:avLst/>
          </a:prstGeom>
          <a:noFill/>
        </p:spPr>
        <p:txBody>
          <a:bodyPr wrap="square" numCol="1" spcCol="365760" rtlCol="0">
            <a:spAutoFit/>
          </a:bodyPr>
          <a:lstStyle/>
          <a:p>
            <a:pPr>
              <a:lnSpc>
                <a:spcPct val="140000"/>
              </a:lnSpc>
            </a:pPr>
            <a:r>
              <a:rPr lang="vi-VN" sz="1200" b="0" i="0" u="none" strike="noStrike" dirty="0">
                <a:solidFill>
                  <a:srgbClr val="000000"/>
                </a:solidFill>
                <a:effectLst/>
                <a:latin typeface="Tahoma" panose="020B0604030504040204" pitchFamily="34" charset="0"/>
              </a:rPr>
              <a:t>Khi tìm hiểu đỉnh cao cuộc đời thì bạn cũng cần đánh giá lại hành trình của bạn trên chỉ số đường đời. Điều này giúp cho bạn đánh giá năng lực của chính mình, hiểu rõ những điểm mạnh của bản thân để phát huy tối ưu trong từng giai đoạn và định hướng từ chỉ số đỉnh cao cuộc đời. Ở giai đoạn có đỉnh cao số 1, thể hiện tính cá nhân cao, sống rất độc lập. Bạn cần mạnh mẽ, can đảm để nắm bắt cơ hội đi theo con đường độc đáo của riêng bạn, tiên phong trên hành trình chinh phục ước mơ, lý tưởng của bạn. Tất cả trạng thái, suy nghĩ tiêu cực trước đây đã qua đi, quan trọng bạn hãy nắm bắt hiện tại, sẵn sàng cho những điều mới mẻ, sáng tạo theo cách riêng của bạn.</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Những thành tựu từ đây do sự nỗ lực học tập và làm việc không ngừng của bạn, không những thể hiện thái độ mà còn là năng lực của bản thân. Số 1 luôn là người dẫn đầu, người tiên phong và mạnh mẽ trong ánh mắt của người khác. Trong giai đoạn này bạn cần rèn luyện khả năng bình tĩnh trước mọi sự việc, hãy học bài học giúp bạn có được sự định tâm và tạo ra sự cân bằng trong cuộc sống. Đó cũng chính là chất đốt giúp bạn sáng suốt trong mọi quyết định nhanh của mình. </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Trong những mối quan hệ (gia đình, bạn bè, công việc,...) có thể hiện sự tách rời khỏi những mối liên hệ mà ở đó có sự thiếu hòa hợp, cản trở quá trình phát triển của bạn. Bạn hãy tin vào bản thân, lắng nghe trong sự cân bằng để bạn có mối quan hệ tốt đẹp hoặc nổ lực để có được kết quả cuối cùng như ý muốn, một trạng thái mới dễ chịu hơn.</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TIP: Đây là giai đoạn tuyệt vời để bạn nổ lực hơn trong việc thể hiện vai trò, năng lực của bản thân để bạn độc lập, mạnh mẽ và phát huy được những tiềm năng vốn có của mình.</a:t>
            </a:r>
            <a:r>
              <a:rPr lang="vi-VN" sz="1200" dirty="0"/>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47E5978-B014-4AE0-AA3D-A13B4862A21F}"/>
                </a:ext>
              </a:extLst>
            </p:cNvPr>
            <p:cNvSpPr txBox="1"/>
            <p:nvPr/>
          </p:nvSpPr>
          <p:spPr>
            <a:xfrm>
              <a:off x="2613745" y="3191403"/>
              <a:ext cx="2335357" cy="830997"/>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gr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[7]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5232779"/>
          </a:xfrm>
          <a:prstGeom prst="rect">
            <a:avLst/>
          </a:prstGeom>
          <a:noFill/>
        </p:spPr>
        <p:txBody>
          <a:bodyPr wrap="square" numCol="1" spcCol="365760" rtlCol="0">
            <a:spAutoFit/>
          </a:bodyPr>
          <a:lstStyle/>
          <a:p>
            <a:pPr>
              <a:lnSpc>
                <a:spcPct val="140000"/>
              </a:lnSpc>
            </a:pPr>
            <a:r>
              <a:rPr lang="vi-VN" sz="1200" b="0" i="0" u="none" strike="noStrike" dirty="0">
                <a:solidFill>
                  <a:srgbClr val="000000"/>
                </a:solidFill>
                <a:effectLst/>
                <a:latin typeface="Tahoma" panose="020B0604030504040204" pitchFamily="34" charset="0"/>
              </a:rPr>
              <a:t>Có tính thực tế mãnh liệt. Đây là giai đoạn thể hiện cá nhân cao, sống rất độc lập. Nếu như sự tiến hóa tâm linh họ càng cao thì khi xuất hiện sẽ là giai đoạn giúp cho Con số Thống trị và tính cách trong Biểu đồ ngày sinh thể hiện rõ nét.</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Con số này chỉ được nhìn thấy ở đỉnh cao thứ nhất và thứ hai trong mô hình Kim Tự Tháp, sang đỉnh thứ 3 và thứ 4 nó sẽ được thể hiện là số 10. Số 1 là con số vô cùng thực tế, nó báo hiệu giai đoạn của những nỗ lực cá nhân cũng như sự biểu đạt cá nhân. Nó cho thấy sự tách rời khỏi những mối liên hệ mà ở đó có sự thiếu hòa hợp, cản trở quá trình phát triển của chúng ta, chẳng hạn như một cuộc sống hôn nhân kém hạnh phúc, một mối quan hệ làm ăn buôn bán không hiệu quả hoặc những mối quan hệ rối rắm đã làm vướng chân chúng ta nhiều năm.</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Từ giai đoạn này trở đi, những mối quan hệ khiến bạn tổn thương mà bạn muốn chấm dứt mãi mà chưa thể chấm dứt thì đến giai đoạn này sẽ được chấm dứt, một số mối quan hệ mà trước đây các bán cố gắng muốn giữ nguyên thì đến giai đoạn này nó sẽ được chuyển sang một trạng thái mới, dễ chịu hơn.</a:t>
            </a:r>
            <a:br>
              <a:rPr lang="vi-VN" sz="1200" b="0" i="0" u="none" strike="noStrike" dirty="0">
                <a:solidFill>
                  <a:srgbClr val="000000"/>
                </a:solidFill>
                <a:effectLst/>
                <a:latin typeface="Tahoma" panose="020B0604030504040204" pitchFamily="34" charset="0"/>
              </a:rPr>
            </a:br>
            <a:br>
              <a:rPr lang="vi-VN" sz="1200" b="0" i="0" u="none" strike="noStrike" dirty="0">
                <a:solidFill>
                  <a:srgbClr val="000000"/>
                </a:solidFill>
                <a:effectLst/>
                <a:latin typeface="Tahoma" panose="020B0604030504040204" pitchFamily="34" charset="0"/>
              </a:rPr>
            </a:br>
            <a:r>
              <a:rPr lang="vi-VN" sz="1200" b="0" i="0" u="none" strike="noStrike" dirty="0">
                <a:solidFill>
                  <a:srgbClr val="000000"/>
                </a:solidFill>
                <a:effectLst/>
                <a:latin typeface="Tahoma" panose="020B0604030504040204" pitchFamily="34" charset="0"/>
              </a:rPr>
              <a:t>Nếu họ càng già dặn về mặt tâm hồn thì từ thời điểm này về sau họ càng thể hiện rõ khí chất cá nhân hơn. Hướng hoạt động của họ thường gắn chặt với những gì được thể hiện qua Con số Thống trị và cả sức mạnh của những con số trên Biểu đồ ngày sinh, cũng như những tác động liên đới đến những Mũi tên có mặt và vắng mặt thể hiện trên Biểu đồ ngày sinh.</a:t>
            </a:r>
            <a:r>
              <a:rPr lang="vi-VN" sz="1200" dirty="0"/>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0"/>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AE0C09-4EE2-4421-9E2E-2C4511015A4D}"/>
                </a:ext>
              </a:extLst>
            </p:cNvPr>
            <p:cNvSpPr txBox="1"/>
            <p:nvPr/>
          </p:nvSpPr>
          <p:spPr>
            <a:xfrm>
              <a:off x="2613746" y="3320991"/>
              <a:ext cx="2335358" cy="830997"/>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gr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a:ln w="19050">
            <a:noFill/>
          </a:ln>
        </p:spPr>
      </p:pic>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grpSp>
        <p:nvGrpSpPr>
          <p:cNvPr id="10" name="Group 9">
            <a:extLst>
              <a:ext uri="{FF2B5EF4-FFF2-40B4-BE49-F238E27FC236}">
                <a16:creationId xmlns:a16="http://schemas.microsoft.com/office/drawing/2014/main" id="{2EA07997-98F8-4955-9024-A0BAF85B0B46}"/>
              </a:ext>
            </a:extLst>
          </p:cNvPr>
          <p:cNvGrpSpPr/>
          <p:nvPr/>
        </p:nvGrpSpPr>
        <p:grpSpPr>
          <a:xfrm>
            <a:off x="3215726" y="2409957"/>
            <a:ext cx="1275345" cy="1284967"/>
            <a:chOff x="1860410" y="2230974"/>
            <a:chExt cx="3842029" cy="3842029"/>
          </a:xfrm>
        </p:grpSpPr>
        <p:sp>
          <p:nvSpPr>
            <p:cNvPr id="11" name="Oval 10">
              <a:extLst>
                <a:ext uri="{FF2B5EF4-FFF2-40B4-BE49-F238E27FC236}">
                  <a16:creationId xmlns:a16="http://schemas.microsoft.com/office/drawing/2014/main" id="{CCAB61E3-4418-44E8-9DD2-149B700B5E0A}"/>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B062E7-C70B-4D5C-83E1-98FA6DDCE1BA}"/>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898BDC8-C0EA-4852-B832-9BAE0C2215B3}"/>
                </a:ext>
              </a:extLst>
            </p:cNvPr>
            <p:cNvSpPr txBox="1"/>
            <p:nvPr/>
          </p:nvSpPr>
          <p:spPr>
            <a:xfrm>
              <a:off x="2613747" y="3320993"/>
              <a:ext cx="2335358" cy="1380370"/>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5</a:t>
              </a:r>
            </a:p>
          </p:txBody>
        </p:sp>
      </p:grpSp>
      <p:grpSp>
        <p:nvGrpSpPr>
          <p:cNvPr id="15" name="Group 14">
            <a:extLst>
              <a:ext uri="{FF2B5EF4-FFF2-40B4-BE49-F238E27FC236}">
                <a16:creationId xmlns:a16="http://schemas.microsoft.com/office/drawing/2014/main" id="{D88F2C0E-A43D-42F3-A64E-C3EF9679B130}"/>
              </a:ext>
            </a:extLst>
          </p:cNvPr>
          <p:cNvGrpSpPr/>
          <p:nvPr/>
        </p:nvGrpSpPr>
        <p:grpSpPr>
          <a:xfrm>
            <a:off x="1996883" y="6213302"/>
            <a:ext cx="1284968" cy="1270193"/>
            <a:chOff x="3359010" y="186274"/>
            <a:chExt cx="3842029" cy="3842029"/>
          </a:xfrm>
        </p:grpSpPr>
        <p:sp>
          <p:nvSpPr>
            <p:cNvPr id="16" name="Oval 15">
              <a:extLst>
                <a:ext uri="{FF2B5EF4-FFF2-40B4-BE49-F238E27FC236}">
                  <a16:creationId xmlns:a16="http://schemas.microsoft.com/office/drawing/2014/main" id="{10362F43-8E47-4D59-9661-E22C7E0C8168}"/>
                </a:ext>
              </a:extLst>
            </p:cNvPr>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74E456-44C9-4951-B357-C3DE77E7AC37}"/>
                </a:ext>
              </a:extLst>
            </p:cNvPr>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B0D2C2D-A507-4059-8E54-9A46DB71F8D7}"/>
                </a:ext>
              </a:extLst>
            </p:cNvPr>
            <p:cNvSpPr txBox="1"/>
            <p:nvPr/>
          </p:nvSpPr>
          <p:spPr>
            <a:xfrm>
              <a:off x="3783076" y="1409073"/>
              <a:ext cx="2771783" cy="1396426"/>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2</a:t>
              </a:r>
            </a:p>
          </p:txBody>
        </p:sp>
      </p:grpSp>
      <p:grpSp>
        <p:nvGrpSpPr>
          <p:cNvPr id="21" name="Group 20">
            <a:extLst>
              <a:ext uri="{FF2B5EF4-FFF2-40B4-BE49-F238E27FC236}">
                <a16:creationId xmlns:a16="http://schemas.microsoft.com/office/drawing/2014/main" id="{0E974504-6A3B-4B9D-A24A-F654CD93AD40}"/>
              </a:ext>
            </a:extLst>
          </p:cNvPr>
          <p:cNvGrpSpPr/>
          <p:nvPr/>
        </p:nvGrpSpPr>
        <p:grpSpPr>
          <a:xfrm>
            <a:off x="4430712" y="6180527"/>
            <a:ext cx="1284968" cy="1284968"/>
            <a:chOff x="1860410" y="2230974"/>
            <a:chExt cx="3842029" cy="3842029"/>
          </a:xfrm>
        </p:grpSpPr>
        <p:sp>
          <p:nvSpPr>
            <p:cNvPr id="22" name="Oval 21">
              <a:extLst>
                <a:ext uri="{FF2B5EF4-FFF2-40B4-BE49-F238E27FC236}">
                  <a16:creationId xmlns:a16="http://schemas.microsoft.com/office/drawing/2014/main" id="{E1D19C2D-DC6D-4EE7-B8C9-D83BFAB29B59}"/>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D3F629-D67F-4098-9AEE-41A6B297F4B0}"/>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6FC6C8B-727B-4E45-8FE0-4B52BBA3EC80}"/>
                </a:ext>
              </a:extLst>
            </p:cNvPr>
            <p:cNvSpPr txBox="1"/>
            <p:nvPr/>
          </p:nvSpPr>
          <p:spPr>
            <a:xfrm>
              <a:off x="2613745" y="3461802"/>
              <a:ext cx="2335357" cy="1380369"/>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5</a:t>
              </a:r>
            </a:p>
          </p:txBody>
        </p:sp>
      </p:grpSp>
      <p:grpSp>
        <p:nvGrpSpPr>
          <p:cNvPr id="29" name="Group 28">
            <a:extLst>
              <a:ext uri="{FF2B5EF4-FFF2-40B4-BE49-F238E27FC236}">
                <a16:creationId xmlns:a16="http://schemas.microsoft.com/office/drawing/2014/main" id="{6C0FD910-8D47-49FB-8104-476243DC1FF0}"/>
              </a:ext>
            </a:extLst>
          </p:cNvPr>
          <p:cNvGrpSpPr/>
          <p:nvPr/>
        </p:nvGrpSpPr>
        <p:grpSpPr>
          <a:xfrm>
            <a:off x="3215726" y="4108070"/>
            <a:ext cx="1275345" cy="1275345"/>
            <a:chOff x="1860410" y="2230974"/>
            <a:chExt cx="3842029" cy="3842029"/>
          </a:xfrm>
        </p:grpSpPr>
        <p:sp>
          <p:nvSpPr>
            <p:cNvPr id="30" name="Oval 29">
              <a:extLst>
                <a:ext uri="{FF2B5EF4-FFF2-40B4-BE49-F238E27FC236}">
                  <a16:creationId xmlns:a16="http://schemas.microsoft.com/office/drawing/2014/main" id="{62989E0D-D02E-492D-AF96-BCCEAD500125}"/>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0C2E76-D50A-4D24-9527-37C78B5DFF4E}"/>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7B5F4286-808E-49A7-8424-E9A4489543C9}"/>
                </a:ext>
              </a:extLst>
            </p:cNvPr>
            <p:cNvSpPr txBox="1"/>
            <p:nvPr/>
          </p:nvSpPr>
          <p:spPr>
            <a:xfrm>
              <a:off x="2613744" y="3213553"/>
              <a:ext cx="2335358" cy="1390785"/>
            </a:xfrm>
            <a:prstGeom prst="rect">
              <a:avLst/>
            </a:prstGeom>
            <a:noFill/>
          </p:spPr>
          <p:txBody>
            <a:bodyPr wrap="square" rtlCol="0">
              <a:spAutoFit/>
            </a:bodyPr>
            <a:lstStyle>
              <a:defPPr>
                <a:defRPr lang="en-US"/>
              </a:defPPr>
              <a:lvl1pPr algn="ctr">
                <a:defRPr sz="24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solidFill>
                    <a:schemeClr val="accent2"/>
                  </a:solidFill>
                </a:rPr>
                <a:t>5</a:t>
              </a:r>
            </a:p>
          </p:txBody>
        </p:sp>
      </p:grpSp>
      <p:sp>
        <p:nvSpPr>
          <p:cNvPr id="33" name="TextBox 32">
            <a:extLst>
              <a:ext uri="{FF2B5EF4-FFF2-40B4-BE49-F238E27FC236}">
                <a16:creationId xmlns:a16="http://schemas.microsoft.com/office/drawing/2014/main" id="{590BCB0F-37C8-4027-ABA1-78601700A6E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Tree>
    <p:extLst>
      <p:ext uri="{BB962C8B-B14F-4D97-AF65-F5344CB8AC3E}">
        <p14:creationId xmlns:p14="http://schemas.microsoft.com/office/powerpoint/2010/main" val="227548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48356" y="1364961"/>
              <a:ext cx="2771784" cy="1343213"/>
            </a:xfrm>
            <a:prstGeom prst="rect">
              <a:avLst/>
            </a:prstGeom>
            <a:noFill/>
          </p:spPr>
          <p:txBody>
            <a:bodyPr wrap="square" rtlCol="0">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[22/4]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3379836"/>
          </a:xfrm>
          <a:prstGeom prst="rect">
            <a:avLst/>
          </a:prstGeom>
          <a:noFill/>
        </p:spPr>
        <p:txBody>
          <a:bodyPr wrap="square" numCol="1" spcCol="365760" rtlCol="0">
            <a:spAutoFit/>
          </a:bodyPr>
          <a:lstStyle/>
          <a:p>
            <a:pPr>
              <a:lnSpc>
                <a:spcPct val="140000"/>
              </a:lnSpc>
            </a:pPr>
            <a:r>
              <a:rPr lang="vi-VN" sz="1100" b="0" i="0" u="none" strike="noStrike" dirty="0">
                <a:solidFill>
                  <a:srgbClr val="000000"/>
                </a:solidFill>
                <a:effectLst/>
                <a:latin typeface="Tahoma" panose="020B0604030504040204" pitchFamily="34" charset="0"/>
              </a:rPr>
              <a:t>Thách thức 8 cho bạn bài học tìm lại sự cần cân bằng lại cuộc sống bao gồm là: </a:t>
            </a: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Phần thân: Có thói quen lập kế hoạch và cam kết với bản thân thực hiện đúng kế hoạch</a:t>
            </a: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Phần tuệ: Thấu hiểu năng lực của chính mình, lắng nghe học hỏi liên tục để nâng cao trí tuệ </a:t>
            </a: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Phần tâm: Thấu hiểu, chia sẻ, hỗ trợ những người sống xung quanh </a:t>
            </a:r>
            <a:br>
              <a:rPr lang="vi-VN" sz="1100" b="0" i="0" u="none" strike="noStrike" dirty="0">
                <a:solidFill>
                  <a:srgbClr val="000000"/>
                </a:solidFill>
                <a:effectLst/>
                <a:latin typeface="Tahoma" panose="020B0604030504040204" pitchFamily="34" charset="0"/>
              </a:rPr>
            </a:b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Số 8 cũng tạo ra những luật lệ, những quy tắc, sức mạnh của quyền lực nên giai đoạn này cần phải tuân thủ, phải quan sát, không để bản thân đi quá giới hạn cho phép. Bạn cần thực hành về sự công bằng, công lý không chỉ cho cá nhân mà đến với cả những người xung quanh. Tránh để thế giới vật chất kéo bạn đi quá xa trục thể chất và linh hồn và nắm quyền kiểm soát trong thế giới vật chất, giúp đỡ người khác, biết giá trị cuộc sống, nhân từ và cho đi.</a:t>
            </a:r>
            <a:br>
              <a:rPr lang="vi-VN" sz="1100" b="0" i="0" u="none" strike="noStrike" dirty="0">
                <a:solidFill>
                  <a:srgbClr val="000000"/>
                </a:solidFill>
                <a:effectLst/>
                <a:latin typeface="Tahoma" panose="020B0604030504040204" pitchFamily="34" charset="0"/>
              </a:rPr>
            </a:br>
            <a:br>
              <a:rPr lang="vi-VN" sz="1100" b="0" i="0" u="none" strike="noStrike" dirty="0">
                <a:solidFill>
                  <a:srgbClr val="000000"/>
                </a:solidFill>
                <a:effectLst/>
                <a:latin typeface="Tahoma" panose="020B0604030504040204" pitchFamily="34" charset="0"/>
              </a:rPr>
            </a:br>
            <a:r>
              <a:rPr lang="vi-VN" sz="1100" b="0" i="0" u="none" strike="noStrike" dirty="0">
                <a:solidFill>
                  <a:srgbClr val="000000"/>
                </a:solidFill>
                <a:effectLst/>
                <a:latin typeface="Tahoma" panose="020B0604030504040204" pitchFamily="34" charset="0"/>
              </a:rPr>
              <a:t>Hãy quan tâm, chăm sóc người khác và bản thân như cách mà bạn mong muốn được nhận nhất, thông đạt về bài học nhân quả để bạn rèn luyện và hành động mỗi ngày.</a:t>
            </a:r>
            <a:br>
              <a:rPr lang="vi-VN" sz="1100" b="0" i="0" u="none" strike="noStrike" dirty="0">
                <a:solidFill>
                  <a:srgbClr val="000000"/>
                </a:solidFill>
                <a:effectLst/>
                <a:latin typeface="Tahoma" panose="020B0604030504040204" pitchFamily="34" charset="0"/>
              </a:rPr>
            </a:b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3853812"/>
          </a:xfrm>
          <a:prstGeom prst="rect">
            <a:avLst/>
          </a:prstGeom>
          <a:noFill/>
        </p:spPr>
        <p:txBody>
          <a:bodyPr wrap="square" numCol="1" spcCol="365760" rtlCol="0">
            <a:spAutoFit/>
          </a:bodyPr>
          <a:lstStyle/>
          <a:p>
            <a:pPr>
              <a:lnSpc>
                <a:spcPct val="14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Không có bài toán nào là không có phương án giải, bạn hãy mãnh mẽ lên, tự lập và can đảm đứng trên đôi chân của mình và giải bài toán bằng khả năng của mình. Rèn luyện khả năng tập trung để tìm phương hướng đi đến đích mà bạn đã hoạch định cho mình.</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Đây không phải là thời điểm mà bạn đi tìm lời khuyên, động viên an ủi hoặc tìm một người là chỗ dựa tinh thần, hiểu được bạn nữa! Bạn hãy đón nhận thử thách và tin vào sức mạnh, năng lực của mình.</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Bạn cần không gian và thời gian riêng cho mình, tĩnh lặng và tập trung vào đích đến của bạn, tiếp cận với những người năng lượng tích cực để cộng hưởng tinh thần cho bạn. Bạn hiểu mình là ai, hiểu được khả năng của mình, rõ được đích đến của bạn và mạnh mẽ bước đi trên con đường đúng đắn cho mình vạch ra.</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Giai đoạn này bạn có nhiều cơ hội để tiếp cận những việc mà bạn chưa bao giờ biết đến và thực hiện trước đây. Hạy nắm bắt cơ hội này, sáng tạo cách đi riêng của mình để trở thành người tiên phong chinh phục những thách thức đó.</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Thành công đứng ngay sau những thách thức, khó khăn càng nhiều thì thành tựu sẽ càng đặc biệt. Bạn hãy là người can trường đủ để trở thành chiến binh bất bại trên bất kỳ thử thách nào nhé!</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0"/>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164223-67EE-48CB-BD55-2B84677991D3}"/>
                </a:ext>
              </a:extLst>
            </p:cNvPr>
            <p:cNvSpPr txBox="1"/>
            <p:nvPr/>
          </p:nvSpPr>
          <p:spPr>
            <a:xfrm>
              <a:off x="2613746" y="3253940"/>
              <a:ext cx="2335358" cy="1038041"/>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[22/4] </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194896"/>
          </a:xfrm>
          <a:prstGeom prst="rect">
            <a:avLst/>
          </a:prstGeom>
          <a:noFill/>
        </p:spPr>
        <p:txBody>
          <a:bodyPr wrap="square" numCol="1" spcCol="365760" rtlCol="0">
            <a:spAutoFit/>
          </a:bodyPr>
          <a:lstStyle/>
          <a:p>
            <a:pPr>
              <a:lnSpc>
                <a:spcPct val="14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Số đông trong giai đoạn này thường khao khát sự bình yên, một cuộc sống hài hòa, nhẹ nhàng. Bạn có vai trò cần thiết để hướng đến sự hòa giải, kết nối, hợp tác tốt đẹp. Thách thức này kéo suốt chặng 9 năm, bạn luôn được thôi thúc tìm đến sự yêu thương, an yên.</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Thách thức số 2 sẽ giúp bạn hoàn thành bài học quản lý cảm xúc, biết cách tạo nên cân bằng cuộc sống, giải quyết được những chất chứa bên trong để bạn an vui, hòa đồng, tĩnh tại.</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Hãy gạt bỏ quyền lợi riêng tư, hướng đến mục đích chung, lợi ích chung, bạn sẽ góp phần tạo nên cộng đồng chan hòa như bạn mong muốn. Duy trì tư duy tích cực, thái độ đúng đắn để có thể hành xử như bạn là người có chiều sâu, là sứ giả hòa bình luôn hành động để đem lại giá trị cho mọi người.</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47E5978-B014-4AE0-AA3D-A13B4862A21F}"/>
                </a:ext>
              </a:extLst>
            </p:cNvPr>
            <p:cNvSpPr txBox="1"/>
            <p:nvPr/>
          </p:nvSpPr>
          <p:spPr>
            <a:xfrm>
              <a:off x="2613745" y="3191403"/>
              <a:ext cx="2335357" cy="830997"/>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[22/4] </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1957908"/>
          </a:xfrm>
          <a:prstGeom prst="rect">
            <a:avLst/>
          </a:prstGeom>
          <a:noFill/>
        </p:spPr>
        <p:txBody>
          <a:bodyPr wrap="square" numCol="1" spcCol="365760" rtlCol="0">
            <a:spAutoFit/>
          </a:bodyPr>
          <a:lstStyle/>
          <a:p>
            <a:pPr>
              <a:lnSpc>
                <a:spcPct val="14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Thách thức 3 đến với cuộc đời bạn và giúp bạn rèn luyện tinh thần lạc quan, yêu đời, cởi mở với mọi người xung quanh, thêm tin yêu cuộc sống.</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Hãy chọn cho mình môi trường tích cực, tìm đến những người có tư duy tích cực để bạn được sống và làm việc tạo ra những giá trị có ích cho bản thân và người khác. Bạn sẽ tràn đầy sức sáng tạo, hãy lan tỏa niềm cảm hứng dạt dào để cuộc sống luôn đa dạng, màu sắc tươi vui và âm thanh dẫn lối đi cùng niềm đam mê cống hiến bất tận.</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Thế cân bằng luôn giúp bản thân đứng lâu hơn, và bạn cũng vậy! Thường xuyên rèn luyện và học tập, thư giãn tạo cho mình cuộc sống cân bằng.</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0"/>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AE0C09-4EE2-4421-9E2E-2C4511015A4D}"/>
                </a:ext>
              </a:extLst>
            </p:cNvPr>
            <p:cNvSpPr txBox="1"/>
            <p:nvPr/>
          </p:nvSpPr>
          <p:spPr>
            <a:xfrm>
              <a:off x="2613746" y="3320991"/>
              <a:ext cx="2335358" cy="830997"/>
            </a:xfrm>
            <a:prstGeom prst="rect">
              <a:avLst/>
            </a:prstGeom>
            <a:noFill/>
          </p:spPr>
          <p:txBody>
            <a:bodyPr wrap="square" rtlCol="0">
              <a:spAutoFit/>
            </a:body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[30]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[22/4] </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6151749"/>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(PYN 9) - NĂM ĐỈNH ĐIỂM THAY ĐỔI</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9</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2020</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Đảm nhận một vai trò lãnh đạo.</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1</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2021</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7929158"/>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lang="en-US" sz="1100" dirty="0">
              <a:solidFill>
                <a:srgbClr val="212529"/>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3</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2023</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4</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2024</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68843" y="2802345"/>
            <a:ext cx="4733341" cy="421416"/>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722758" y="2409305"/>
            <a:ext cx="1554480" cy="1554480"/>
          </a:xfrm>
          <a:prstGeom prst="rect">
            <a:avLst/>
          </a:prstGeom>
          <a:noFill/>
        </p:spPr>
        <p:txBody>
          <a:bodyPr wrap="none" rtlCol="0">
            <a:spAutoFit/>
          </a:bodyPr>
          <a:lstStyle/>
          <a:p>
            <a:r>
              <a:rPr lang="en-US" sz="2400" b="1" dirty="0"/>
              <a:t>[33/6]</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222913" y="2400102"/>
            <a:ext cx="1554480" cy="1554480"/>
          </a:xfrm>
          <a:prstGeom prst="rect">
            <a:avLst/>
          </a:prstGeom>
          <a:noFill/>
        </p:spPr>
        <p:txBody>
          <a:bodyPr wrap="none" rtlCol="0">
            <a:spAutoFit/>
          </a:bodyPr>
          <a:lstStyle/>
          <a:p>
            <a:r>
              <a:rPr lang="en-US" sz="2400" b="1" dirty="0"/>
              <a:t>[33/6]</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461665"/>
          </a:xfrm>
          <a:prstGeom prst="rect">
            <a:avLst/>
          </a:prstGeom>
          <a:noFill/>
        </p:spPr>
        <p:txBody>
          <a:bodyPr wrap="square" rtlCol="0">
            <a:spAutoFit/>
          </a:bodyPr>
          <a:lstStyle/>
          <a:p>
            <a:r>
              <a:rPr lang="en-US" sz="2400" b="1" dirty="0"/>
              <a:t>[22/4]</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461665"/>
          </a:xfrm>
          <a:prstGeom prst="rect">
            <a:avLst/>
          </a:prstGeom>
          <a:noFill/>
        </p:spPr>
        <p:txBody>
          <a:bodyPr wrap="square" rtlCol="0">
            <a:spAutoFit/>
          </a:bodyPr>
          <a:lstStyle/>
          <a:p>
            <a:r>
              <a:rPr lang="en-US" sz="2400" b="1" dirty="0"/>
              <a:t>[5]</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687162" y="3600865"/>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882983"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457200" cy="457200"/>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496B5950-F4DF-4A34-8AFE-01DBAF98CB99}"/>
              </a:ext>
            </a:extLst>
          </p:cNvPr>
          <p:cNvGrpSpPr/>
          <p:nvPr/>
        </p:nvGrpSpPr>
        <p:grpSpPr>
          <a:xfrm>
            <a:off x="1456783" y="5348035"/>
            <a:ext cx="391036" cy="391036"/>
            <a:chOff x="1156235" y="5616146"/>
            <a:chExt cx="561685" cy="548163"/>
          </a:xfrm>
        </p:grpSpPr>
        <p:sp>
          <p:nvSpPr>
            <p:cNvPr id="177" name="Rectangle 176">
              <a:extLst>
                <a:ext uri="{FF2B5EF4-FFF2-40B4-BE49-F238E27FC236}">
                  <a16:creationId xmlns:a16="http://schemas.microsoft.com/office/drawing/2014/main" id="{5B687A6D-4BA7-4CB1-8367-3D923E927A28}"/>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5A67294-54F1-4C06-96B7-A8C9EA696AE9}"/>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28C663E7-F653-45C1-B1D0-135C1DE5323D}"/>
              </a:ext>
            </a:extLst>
          </p:cNvPr>
          <p:cNvGrpSpPr/>
          <p:nvPr/>
        </p:nvGrpSpPr>
        <p:grpSpPr>
          <a:xfrm>
            <a:off x="1619192" y="9169910"/>
            <a:ext cx="149317" cy="145846"/>
            <a:chOff x="2070119" y="5163737"/>
            <a:chExt cx="575976" cy="562587"/>
          </a:xfrm>
        </p:grpSpPr>
        <p:sp>
          <p:nvSpPr>
            <p:cNvPr id="216" name="Rectangle 215">
              <a:extLst>
                <a:ext uri="{FF2B5EF4-FFF2-40B4-BE49-F238E27FC236}">
                  <a16:creationId xmlns:a16="http://schemas.microsoft.com/office/drawing/2014/main" id="{00B20598-FC43-4F41-A1B4-D95B18A1209F}"/>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A86BBC-8B2E-403C-800B-2D0F2EF28DC3}"/>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080569" y="2564621"/>
            <a:ext cx="232444" cy="236251"/>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662648" y="7525936"/>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590135" y="1256697"/>
            <a:ext cx="457200" cy="457200"/>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461665"/>
          </a:xfrm>
          <a:prstGeom prst="rect">
            <a:avLst/>
          </a:prstGeom>
          <a:noFill/>
        </p:spPr>
        <p:txBody>
          <a:bodyPr wrap="square" rtlCol="0">
            <a:spAutoFit/>
          </a:bodyPr>
          <a:lstStyle/>
          <a:p>
            <a:r>
              <a:rPr lang="en-US" sz="2400" b="1" dirty="0"/>
              <a:t>[3]</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1922473" y="5253559"/>
            <a:ext cx="1645920" cy="1645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461665"/>
          </a:xfrm>
          <a:prstGeom prst="rect">
            <a:avLst/>
          </a:prstGeom>
          <a:noFill/>
        </p:spPr>
        <p:txBody>
          <a:bodyPr wrap="square" rtlCol="0">
            <a:spAutoFit/>
          </a:bodyPr>
          <a:lstStyle/>
          <a:p>
            <a:r>
              <a:rPr lang="en-US" sz="2400" b="1" dirty="0"/>
              <a:t>[5]</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5582984" y="5295946"/>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461665"/>
          </a:xfrm>
          <a:prstGeom prst="rect">
            <a:avLst/>
          </a:prstGeom>
          <a:noFill/>
        </p:spPr>
        <p:txBody>
          <a:bodyPr wrap="square" rtlCol="0">
            <a:spAutoFit/>
          </a:bodyPr>
          <a:lstStyle/>
          <a:p>
            <a:r>
              <a:rPr lang="en-US" sz="2400" b="1" dirty="0"/>
              <a:t>[5]</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4080941" y="2139643"/>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1079784" y="2942031"/>
            <a:ext cx="495649" cy="461665"/>
          </a:xfrm>
          <a:prstGeom prst="rect">
            <a:avLst/>
          </a:prstGeom>
          <a:noFill/>
        </p:spPr>
        <p:txBody>
          <a:bodyPr wrap="none" rtlCol="0">
            <a:spAutoFit/>
          </a:bodyPr>
          <a:lstStyle/>
          <a:p>
            <a:r>
              <a:rPr lang="en-US" sz="2400" b="1" dirty="0"/>
              <a:t>11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775825"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769115" y="4116792"/>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461665"/>
          </a:xfrm>
          <a:prstGeom prst="rect">
            <a:avLst/>
          </a:prstGeom>
          <a:noFill/>
        </p:spPr>
        <p:txBody>
          <a:bodyPr wrap="square" rtlCol="0">
            <a:spAutoFit/>
          </a:bodyPr>
          <a:lstStyle/>
          <a:p>
            <a:r>
              <a:rPr lang="en-US" sz="2400" b="1" dirty="0"/>
              <a:t>1</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4080941" y="7406785"/>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6349079" y="5170141"/>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7F0D1F3-C2C0-4E0A-8C74-C127A6739451}"/>
              </a:ext>
            </a:extLst>
          </p:cNvPr>
          <p:cNvSpPr txBox="1"/>
          <p:nvPr/>
        </p:nvSpPr>
        <p:spPr>
          <a:xfrm>
            <a:off x="2446601" y="6407997"/>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37" name="Group 136">
            <a:extLst>
              <a:ext uri="{FF2B5EF4-FFF2-40B4-BE49-F238E27FC236}">
                <a16:creationId xmlns:a16="http://schemas.microsoft.com/office/drawing/2014/main" id="{53705F5C-C5F1-4FD5-9FC0-5C268522391C}"/>
              </a:ext>
            </a:extLst>
          </p:cNvPr>
          <p:cNvGrpSpPr/>
          <p:nvPr/>
        </p:nvGrpSpPr>
        <p:grpSpPr>
          <a:xfrm>
            <a:off x="5868372" y="5637339"/>
            <a:ext cx="457200" cy="457200"/>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1F00999-6C11-40F2-A643-9055EA2C6744}"/>
              </a:ext>
            </a:extLst>
          </p:cNvPr>
          <p:cNvGrpSpPr/>
          <p:nvPr/>
        </p:nvGrpSpPr>
        <p:grpSpPr>
          <a:xfrm>
            <a:off x="649895" y="9338169"/>
            <a:ext cx="238439" cy="238439"/>
            <a:chOff x="1156235" y="5616146"/>
            <a:chExt cx="561685" cy="548163"/>
          </a:xfrm>
        </p:grpSpPr>
        <p:sp>
          <p:nvSpPr>
            <p:cNvPr id="162" name="Rectangle 161">
              <a:extLst>
                <a:ext uri="{FF2B5EF4-FFF2-40B4-BE49-F238E27FC236}">
                  <a16:creationId xmlns:a16="http://schemas.microsoft.com/office/drawing/2014/main" id="{620D22FB-C30B-431D-BA02-00E394AEE06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2B145C1-0E9A-475B-AECA-4257784D2A9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822040" y="969711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4555242" y="91300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351697" y="3844392"/>
            <a:ext cx="1513223" cy="1513223"/>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E14820D-4820-4D07-B900-7ED138C8BCF3}"/>
              </a:ext>
            </a:extLst>
          </p:cNvPr>
          <p:cNvSpPr txBox="1"/>
          <p:nvPr/>
        </p:nvSpPr>
        <p:spPr>
          <a:xfrm>
            <a:off x="2523129" y="5813343"/>
            <a:ext cx="1405296"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NĂM CÁ NHÂN</a:t>
            </a:r>
          </a:p>
        </p:txBody>
      </p:sp>
      <p:sp>
        <p:nvSpPr>
          <p:cNvPr id="252" name="Oval 251">
            <a:extLst>
              <a:ext uri="{FF2B5EF4-FFF2-40B4-BE49-F238E27FC236}">
                <a16:creationId xmlns:a16="http://schemas.microsoft.com/office/drawing/2014/main" id="{40A2AD6E-2CB1-40D4-B590-B2244CA39350}"/>
              </a:ext>
            </a:extLst>
          </p:cNvPr>
          <p:cNvSpPr/>
          <p:nvPr/>
        </p:nvSpPr>
        <p:spPr>
          <a:xfrm>
            <a:off x="6070405" y="2205730"/>
            <a:ext cx="169112" cy="1691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5800357" y="8014043"/>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2606088"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65894"/>
            <a:ext cx="495649" cy="461665"/>
          </a:xfrm>
          <a:prstGeom prst="rect">
            <a:avLst/>
          </a:prstGeom>
          <a:noFill/>
        </p:spPr>
        <p:txBody>
          <a:bodyPr wrap="none" rtlCol="0">
            <a:spAutoFit/>
          </a:bodyPr>
          <a:lstStyle/>
          <a:p>
            <a:r>
              <a:rPr lang="en-US" sz="2400" b="1" dirty="0"/>
              <a:t>11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327164" y="2374842"/>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68" name="TextBox 167">
            <a:extLst>
              <a:ext uri="{FF2B5EF4-FFF2-40B4-BE49-F238E27FC236}">
                <a16:creationId xmlns:a16="http://schemas.microsoft.com/office/drawing/2014/main" id="{055B6978-5C13-4DDA-A79E-E0D50CDBAEDA}"/>
              </a:ext>
            </a:extLst>
          </p:cNvPr>
          <p:cNvSpPr txBox="1"/>
          <p:nvPr/>
        </p:nvSpPr>
        <p:spPr>
          <a:xfrm>
            <a:off x="4733031" y="3034695"/>
            <a:ext cx="790569" cy="461665"/>
          </a:xfrm>
          <a:prstGeom prst="rect">
            <a:avLst/>
          </a:prstGeom>
          <a:noFill/>
        </p:spPr>
        <p:txBody>
          <a:bodyPr wrap="square" rtlCol="0">
            <a:spAutoFit/>
          </a:bodyPr>
          <a:lstStyle/>
          <a:p>
            <a:r>
              <a:rPr lang="en-US" sz="2400" b="1" dirty="0"/>
              <a:t>1</a:t>
            </a:r>
          </a:p>
        </p:txBody>
      </p:sp>
      <p:grpSp>
        <p:nvGrpSpPr>
          <p:cNvPr id="169" name="Group 168">
            <a:extLst>
              <a:ext uri="{FF2B5EF4-FFF2-40B4-BE49-F238E27FC236}">
                <a16:creationId xmlns:a16="http://schemas.microsoft.com/office/drawing/2014/main" id="{2850521E-D322-46DC-B05D-6861F9221C8C}"/>
              </a:ext>
            </a:extLst>
          </p:cNvPr>
          <p:cNvGrpSpPr/>
          <p:nvPr/>
        </p:nvGrpSpPr>
        <p:grpSpPr>
          <a:xfrm>
            <a:off x="4080941" y="5654202"/>
            <a:ext cx="1554480" cy="1554480"/>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841413" y="758659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461665"/>
          </a:xfrm>
          <a:prstGeom prst="rect">
            <a:avLst/>
          </a:prstGeom>
          <a:noFill/>
        </p:spPr>
        <p:txBody>
          <a:bodyPr wrap="square" rtlCol="0">
            <a:spAutoFit/>
          </a:bodyPr>
          <a:lstStyle/>
          <a:p>
            <a:r>
              <a:rPr lang="en-US" sz="2400" b="1" dirty="0"/>
              <a:t>1</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461665"/>
          </a:xfrm>
          <a:prstGeom prst="rect">
            <a:avLst/>
          </a:prstGeom>
          <a:noFill/>
        </p:spPr>
        <p:txBody>
          <a:bodyPr wrap="square" rtlCol="0">
            <a:spAutoFit/>
          </a:bodyPr>
          <a:lstStyle/>
          <a:p>
            <a:r>
              <a:rPr lang="en-US" sz="2400" b="1" dirty="0"/>
              <a:t>1</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2656883" y="7604067"/>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495649" cy="461665"/>
          </a:xfrm>
          <a:prstGeom prst="rect">
            <a:avLst/>
          </a:prstGeom>
          <a:noFill/>
        </p:spPr>
        <p:txBody>
          <a:bodyPr wrap="none" rtlCol="0">
            <a:spAutoFit/>
          </a:bodyPr>
          <a:lstStyle/>
          <a:p>
            <a:r>
              <a:rPr lang="en-US" sz="2400" b="1" dirty="0"/>
              <a:t>11</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4397389" y="7604066"/>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sp>
        <p:nvSpPr>
          <p:cNvPr id="191" name="TextBox 190">
            <a:extLst>
              <a:ext uri="{FF2B5EF4-FFF2-40B4-BE49-F238E27FC236}">
                <a16:creationId xmlns:a16="http://schemas.microsoft.com/office/drawing/2014/main" id="{3AC81D5F-7DE1-452D-A6B9-7DDB82E93511}"/>
              </a:ext>
            </a:extLst>
          </p:cNvPr>
          <p:cNvSpPr txBox="1"/>
          <p:nvPr/>
        </p:nvSpPr>
        <p:spPr>
          <a:xfrm>
            <a:off x="4776419" y="8191160"/>
            <a:ext cx="790569" cy="461665"/>
          </a:xfrm>
          <a:prstGeom prst="rect">
            <a:avLst/>
          </a:prstGeom>
          <a:noFill/>
        </p:spPr>
        <p:txBody>
          <a:bodyPr wrap="square" rtlCol="0">
            <a:spAutoFit/>
          </a:bodyPr>
          <a:lstStyle/>
          <a:p>
            <a:r>
              <a:rPr lang="en-US" sz="2400" b="1" dirty="0"/>
              <a:t>1</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15247" y="0"/>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53336" y="-103567"/>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509463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1</a:t>
            </a:r>
          </a:p>
        </p:txBody>
      </p:sp>
      <p:sp>
        <p:nvSpPr>
          <p:cNvPr id="5" name="TextBox 4"/>
          <p:cNvSpPr txBox="1"/>
          <p:nvPr/>
        </p:nvSpPr>
        <p:spPr>
          <a:xfrm>
            <a:off x="3004452" y="6360282"/>
            <a:ext cx="1643270" cy="769441"/>
          </a:xfrm>
          <a:prstGeom prst="rect">
            <a:avLst/>
          </a:prstGeom>
          <a:noFill/>
        </p:spPr>
        <p:txBody>
          <a:bodyPr wrap="square" rtlCol="0">
            <a:spAutoFit/>
          </a:bodyPr>
          <a:lstStyle/>
          <a:p>
            <a:pPr algn="ctr"/>
            <a:r>
              <a:rPr lang="en-US" sz="4400" b="1" dirty="0">
                <a:solidFill>
                  <a:srgbClr val="FF6600"/>
                </a:solidFill>
              </a:rPr>
              <a:t>[22/4]</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sở hữu chỉ số đường đời 7 có khả năng năng lực, năng động trong việc tìm ra điểm mạnh và lựa chọn phát triển chuyên môn của bản thân. Luôn mong muốn nhận được sự tán thành, tin tưởng của người khác; và bản thân cần nhận thức và thực hiện việc học tập không ngừng và phát triển chuyên môn để chinh phục những khao khát, ước mơ lớn của mình. Nào hãy hòa mình vào thiên nhiên để bạn có không gian và thêm thời gian chiêm nghiệm để phát triển trực giác của bản thân mình, nâng tầm bản thân tạo ra giá trị cho cộng đồng và xã hội.</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D21BE582-42C2-4E46-8180-4047FADE95E1}"/>
              </a:ext>
            </a:extLst>
          </p:cNvPr>
          <p:cNvSpPr txBox="1"/>
          <p:nvPr/>
        </p:nvSpPr>
        <p:spPr>
          <a:xfrm>
            <a:off x="1090263" y="5088024"/>
            <a:ext cx="2565400" cy="1107996"/>
          </a:xfrm>
          <a:prstGeom prst="rect">
            <a:avLst/>
          </a:prstGeom>
          <a:noFill/>
        </p:spPr>
        <p:txBody>
          <a:bodyPr wrap="square" rtlCol="0">
            <a:spAutoFit/>
          </a:bodyPr>
          <a:lstStyle/>
          <a:p>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Lãnh</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đạo</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Sáng</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tạo</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quyết</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Tốc</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nhanh</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Tiên</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phong</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Năng</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tự</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tin,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tự</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lập</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926F7E6-9F9D-424F-9797-4550C6424D9C}"/>
              </a:ext>
            </a:extLst>
          </p:cNvPr>
          <p:cNvSpPr txBox="1"/>
          <p:nvPr/>
        </p:nvSpPr>
        <p:spPr>
          <a:xfrm>
            <a:off x="4526679" y="5031762"/>
            <a:ext cx="1279517" cy="1107996"/>
          </a:xfrm>
          <a:prstGeom prst="rect">
            <a:avLst/>
          </a:prstGeom>
          <a:noFill/>
        </p:spPr>
        <p:txBody>
          <a:bodyPr wrap="none" rtlCol="0">
            <a:spAutoFit/>
          </a:bodyPr>
          <a:lstStyle/>
          <a:p>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Độc</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đoán</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Nóng</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vội</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Vị</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kỷ</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Thiếu</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kiên</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nhẫn</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Hung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hăng</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vọng</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6" name="TextBox 15">
            <a:extLst>
              <a:ext uri="{FF2B5EF4-FFF2-40B4-BE49-F238E27FC236}">
                <a16:creationId xmlns:a16="http://schemas.microsoft.com/office/drawing/2014/main" id="{6E777909-F334-43BD-AF45-142DC0D0FA26}"/>
              </a:ext>
            </a:extLst>
          </p:cNvPr>
          <p:cNvSpPr txBox="1"/>
          <p:nvPr/>
        </p:nvSpPr>
        <p:spPr>
          <a:xfrm>
            <a:off x="1090263" y="7175839"/>
            <a:ext cx="1507144" cy="938719"/>
          </a:xfrm>
          <a:prstGeom prst="rect">
            <a:avLst/>
          </a:prstGeom>
          <a:noFill/>
        </p:spPr>
        <p:txBody>
          <a:bodyPr wrap="none" rtlCol="0">
            <a:spAutoFit/>
          </a:bodyPr>
          <a:lstStyle/>
          <a:p>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Quản</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trị</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bản</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thân</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Xác</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lập</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mục</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tiêu</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Kiểm</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soát</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cảm</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xúc</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Lắng</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nghe</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Làm</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việc</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đội</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nhóm</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4" name="TextBox 13">
            <a:extLst>
              <a:ext uri="{FF2B5EF4-FFF2-40B4-BE49-F238E27FC236}">
                <a16:creationId xmlns:a16="http://schemas.microsoft.com/office/drawing/2014/main" id="{3F0A63B6-DB2D-4F07-B085-9D52C13807CD}"/>
              </a:ext>
            </a:extLst>
          </p:cNvPr>
          <p:cNvSpPr txBox="1"/>
          <p:nvPr/>
        </p:nvSpPr>
        <p:spPr>
          <a:xfrm>
            <a:off x="4512940" y="7225875"/>
            <a:ext cx="2439040" cy="938719"/>
          </a:xfrm>
          <a:prstGeom prst="rect">
            <a:avLst/>
          </a:prstGeom>
          <a:noFill/>
        </p:spPr>
        <p:txBody>
          <a:bodyPr wrap="square" rtlCol="0">
            <a:spAutoFit/>
          </a:bodyPr>
          <a:lstStyle/>
          <a:p>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Được thể hiện bản thân </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Có tính cạnh tranh</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Cơ hội phát triển bản thân liên tục</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Có mục tiêu nhỏ trên hành trình chinh phục mục tiêu lớn</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7"/>
            <a:ext cx="6628721" cy="885692"/>
          </a:xfrm>
          <a:noFill/>
        </p:spPr>
        <p:txBody>
          <a:bodyPr wrap="square" numCol="1" spcCol="365760" rtlCol="0">
            <a:spAutoFit/>
          </a:bodyPr>
          <a:lstStyle/>
          <a:p>
            <a:pPr marL="0" indent="0" algn="just" defTabSz="457200">
              <a:lnSpc>
                <a:spcPct val="150000"/>
              </a:lnSpc>
              <a:spcAft>
                <a:spcPts val="1800"/>
              </a:spcAft>
              <a:buNone/>
            </a:pP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tiết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lộ</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trò</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trách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nhiệm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nhằm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chinh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tuyệt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vời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khai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trị</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tỏa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niềm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hứng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hạnh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phúc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6063455"/>
          </a:xfrm>
          <a:prstGeom prst="rect">
            <a:avLst/>
          </a:prstGeom>
          <a:noFill/>
        </p:spPr>
        <p:txBody>
          <a:bodyPr wrap="square" numCol="1" spcCol="365760" rtlCol="0">
            <a:spAutoFit/>
          </a:bodyPr>
          <a:lstStyle/>
          <a:p>
            <a:pPr algn="just">
              <a:lnSpc>
                <a:spcPct val="150000"/>
              </a:lnSpc>
              <a:spcAft>
                <a:spcPts val="1800"/>
              </a:spcAft>
            </a:pPr>
            <a:r>
              <a:rPr lang="vi-VN" sz="1200"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Khi bạn có sứ mệnh 1, bạn mong muốn mãnh liệt trở thành người giỏi nhất, bạn đặt cho mình tiêu chí cao nhất và kỳ vọng người khác cũng như vậy. Hậu quả là nhiều người sẽ có cảm giác xét nét hay bị áp lực. Điều bạn cần làm là cần cho họ biết sự thiện chí của mình, rằng bạn thật sự chỉ muốn làm cho cuộc sống của họ tốt đẹp hơn mà thôi.</a:t>
            </a:r>
            <a:endParaRPr lang="en-US" sz="1200"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spcAft>
                <a:spcPts val="1800"/>
              </a:spcAft>
            </a:pPr>
            <a:r>
              <a:rPr lang="vi-VN" sz="1200" dirty="0">
                <a:solidFill>
                  <a:srgbClr val="333333"/>
                </a:solidFill>
                <a:latin typeface="Tahoma" panose="020B0604030504040204" pitchFamily="34" charset="0"/>
                <a:ea typeface="Tahoma" panose="020B0604030504040204" pitchFamily="34" charset="0"/>
                <a:cs typeface="Tahoma" panose="020B0604030504040204" pitchFamily="34" charset="0"/>
              </a:rPr>
              <a:t>Sứ mệnh của bạn là trở thành một nhà lãnh đạo tài ba, một thủ lĩnh, người làm chủ, người tiên phong. Bạn vận dụng tối đa tài năng và sự sáng tạo, bạn đến với cuộc đời này để cho người khác dựa vào bạn và đối đầu với những khó khăn thử thách. Bạn gây dựng được một sự nghiệp vững chắc, ổn định.</a:t>
            </a:r>
            <a:endPar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spcAft>
                <a:spcPts val="1800"/>
              </a:spcAft>
            </a:pPr>
            <a:r>
              <a:rPr lang="vi-VN" sz="1200" dirty="0">
                <a:solidFill>
                  <a:srgbClr val="333333"/>
                </a:solidFill>
                <a:latin typeface="Tahoma" panose="020B0604030504040204" pitchFamily="34" charset="0"/>
                <a:ea typeface="Tahoma" panose="020B0604030504040204" pitchFamily="34" charset="0"/>
                <a:cs typeface="Tahoma" panose="020B0604030504040204" pitchFamily="34" charset="0"/>
              </a:rPr>
              <a:t>Sứ mệnh của bạn là gây ấn tượng tốt cho mọi người xung quanh và chinh phục được đám đông. Bạn luôn luôn sẵn sàng giúp đỡ người thân, đồng nghiệp, cấp dưới và những người xung quanh.</a:t>
            </a:r>
            <a:endParaRPr lang="en-US" sz="1200" dirty="0"/>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1</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p:spPr>
        <p:txBody>
          <a:bodyPr>
            <a:noAutofit/>
          </a:bodyPr>
          <a:lstStyle/>
          <a:p>
            <a:pPr marL="0" indent="0" algn="just">
              <a:lnSpc>
                <a:spcPct val="150000"/>
              </a:lnSpc>
              <a:spcBef>
                <a:spcPts val="0"/>
              </a:spcBef>
              <a:buNone/>
            </a:pP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Thành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ựu</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hạn.</a:t>
            </a:r>
            <a:b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vi-VN" sz="3600" b="1" dirty="0">
                <a:solidFill>
                  <a:srgbClr val="FF6600"/>
                </a:solidFill>
                <a:latin typeface="Tahoma" panose="020B0604030504040204" pitchFamily="34" charset="0"/>
                <a:ea typeface="Tahoma" panose="020B0604030504040204" pitchFamily="34" charset="0"/>
                <a:cs typeface="Tahoma" panose="020B0604030504040204" pitchFamily="34" charset="0"/>
              </a:rPr>
              <a:t>7</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78682"/>
          </a:xfrm>
          <a:prstGeom prst="rect">
            <a:avLst/>
          </a:prstGeom>
          <a:noFill/>
        </p:spPr>
        <p:txBody>
          <a:bodyPr wrap="square" rtlCol="0">
            <a:spAutoFit/>
          </a:bodyPr>
          <a:lstStyle/>
          <a:p>
            <a:pPr>
              <a:lnSpc>
                <a:spcPct val="150000"/>
              </a:lnSpc>
            </a:pP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Thành tựu 33/6, vừa đồng thời mang tố chất người số 3 - Người truyền cảm hứng và vừa số 6 - Người chăm sóc. Bạn có trải nghiệm liên quan đến tình yêu thú vị và vui vẻ đến cuối cuộc đời của bạn, giúp bạn phát triển tình yêu thương vô điều kiện dành cho những người thân yêu bên cạnh bạn, to lớn hơn là dành cho đồng đội của bạn, cho cộng đồng và xã hội. </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Bạn không đặt quyền lợi cá nhân của mình lên hàng đầu mà bạn hạn phúc với sự cho đi, lòng vị tha, chăm sóc không chỉ là con người mà còn là động vật, thiên nhiên, bền vững của thế giới. Giai đoạn trưởng thành giúp bạn phát triển tình yêu thương, lòng từ bi đem lại cuộc sống thịnh vượng cho bạn, cho nhiều thế hệ về sau. </a:t>
            </a:r>
            <a:b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Bạn khao khát truyền cảm hứng cho người khác khởi từ khả năng sáng tạo của bạn giúp bạn thỏa mãn cảm xúc của chính mình và tạo sự cân bằng trong cuộc sống. Bạn có trái tim to lớn, khao khát đủ mạnh để hoàn thành ước mơ không chỉ của cá nhân mà còn cho những người khác đem lại lợi lạc cho nhiều người, nhiều thế hệ.</a:t>
            </a:r>
            <a:r>
              <a:rPr lang="vi-VN" sz="1200" dirty="0">
                <a:latin typeface="Tahoma" panose="020B0604030504040204" pitchFamily="34" charset="0"/>
                <a:ea typeface="Tahoma" panose="020B0604030504040204" pitchFamily="34" charset="0"/>
                <a:cs typeface="Tahoma" panose="020B0604030504040204" pitchFamily="34" charset="0"/>
              </a:rPr>
              <a:t> </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9889</TotalTime>
  <Words>8161</Words>
  <Application>Microsoft Office PowerPoint</Application>
  <PresentationFormat>Custom</PresentationFormat>
  <Paragraphs>267</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ĐỈNH CAO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Linh Vu</cp:lastModifiedBy>
  <cp:revision>254</cp:revision>
  <dcterms:created xsi:type="dcterms:W3CDTF">2021-07-12T11:38:07Z</dcterms:created>
  <dcterms:modified xsi:type="dcterms:W3CDTF">2021-08-04T19:59:28Z</dcterms:modified>
</cp:coreProperties>
</file>